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1" r:id="rId4"/>
    <p:sldId id="263" r:id="rId5"/>
    <p:sldId id="259" r:id="rId6"/>
    <p:sldId id="260" r:id="rId7"/>
    <p:sldId id="262" r:id="rId8"/>
  </p:sldIdLst>
  <p:sldSz cx="12192000" cy="6858000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2527" autoAdjust="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7313" y="0"/>
            <a:ext cx="2982912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325CCF-2815-4211-90C6-83A392AD7218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473575"/>
            <a:ext cx="550545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82913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7313" y="8829675"/>
            <a:ext cx="2982912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EEB19A-B6A9-47D7-A919-37B85E9C0A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54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-  </a:t>
            </a:r>
            <a:r>
              <a:rPr lang="en-US" dirty="0" err="1"/>
              <a:t>Ncol</a:t>
            </a:r>
            <a:r>
              <a:rPr lang="en-US" dirty="0"/>
              <a:t>  and </a:t>
            </a:r>
            <a:r>
              <a:rPr lang="en-US" dirty="0" err="1"/>
              <a:t>Texe</a:t>
            </a:r>
            <a:r>
              <a:rPr lang="en-US" dirty="0"/>
              <a:t> from Normal distribution around mid values</a:t>
            </a:r>
          </a:p>
          <a:p>
            <a:endParaRPr lang="en-US" dirty="0"/>
          </a:p>
          <a:p>
            <a:r>
              <a:rPr lang="en-US" dirty="0"/>
              <a:t>In general Tb6&gt;Tb7</a:t>
            </a:r>
          </a:p>
          <a:p>
            <a:endParaRPr lang="en-US" dirty="0"/>
          </a:p>
          <a:p>
            <a:r>
              <a:rPr lang="en-US" dirty="0"/>
              <a:t>Observations – When lg(</a:t>
            </a:r>
            <a:r>
              <a:rPr lang="en-US" dirty="0" err="1"/>
              <a:t>Ncol</a:t>
            </a:r>
            <a:r>
              <a:rPr lang="en-US" dirty="0"/>
              <a:t>)&lt;13.5 </a:t>
            </a:r>
            <a:r>
              <a:rPr lang="en-US" dirty="0">
                <a:sym typeface="Wingdings" panose="05000000000000000000" pitchFamily="2" charset="2"/>
              </a:rPr>
              <a:t> Tb6&lt;~Tb7 (</a:t>
            </a:r>
            <a:r>
              <a:rPr lang="en-US" dirty="0" err="1">
                <a:sym typeface="Wingdings" panose="05000000000000000000" pitchFamily="2" charset="2"/>
              </a:rPr>
              <a:t>i.e</a:t>
            </a:r>
            <a:r>
              <a:rPr lang="en-US" dirty="0">
                <a:sym typeface="Wingdings" panose="05000000000000000000" pitchFamily="2" charset="2"/>
              </a:rPr>
              <a:t> points 3,5,8,9 , may be 0)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When </a:t>
            </a:r>
            <a:r>
              <a:rPr lang="en-US" dirty="0" err="1">
                <a:sym typeface="Wingdings" panose="05000000000000000000" pitchFamily="2" charset="2"/>
              </a:rPr>
              <a:t>Texe</a:t>
            </a:r>
            <a:r>
              <a:rPr lang="en-US" dirty="0">
                <a:sym typeface="Wingdings" panose="05000000000000000000" pitchFamily="2" charset="2"/>
              </a:rPr>
              <a:t> ~ 10 K (</a:t>
            </a:r>
            <a:r>
              <a:rPr lang="en-US" dirty="0" err="1">
                <a:sym typeface="Wingdings" panose="05000000000000000000" pitchFamily="2" charset="2"/>
              </a:rPr>
              <a:t>i.e</a:t>
            </a:r>
            <a:r>
              <a:rPr lang="en-US" dirty="0">
                <a:sym typeface="Wingdings" panose="05000000000000000000" pitchFamily="2" charset="2"/>
              </a:rPr>
              <a:t> points 1,4) -- &gt; No noticeable change from normal trend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Results:</a:t>
            </a:r>
          </a:p>
          <a:p>
            <a:r>
              <a:rPr lang="en-US" dirty="0">
                <a:sym typeface="Wingdings" panose="05000000000000000000" pitchFamily="2" charset="2"/>
              </a:rPr>
              <a:t>For points where col density is low  Large errors in recovering the parameters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EEB19A-B6A9-47D7-A919-37B85E9C0AC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189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-  </a:t>
            </a:r>
            <a:r>
              <a:rPr lang="en-US" dirty="0" err="1"/>
              <a:t>Ncol</a:t>
            </a:r>
            <a:r>
              <a:rPr lang="en-US" dirty="0"/>
              <a:t>  and </a:t>
            </a:r>
            <a:r>
              <a:rPr lang="en-US" dirty="0" err="1"/>
              <a:t>Texe</a:t>
            </a:r>
            <a:r>
              <a:rPr lang="en-US" dirty="0"/>
              <a:t> from Normal distribution around mid values</a:t>
            </a:r>
          </a:p>
          <a:p>
            <a:endParaRPr lang="en-US" dirty="0"/>
          </a:p>
          <a:p>
            <a:r>
              <a:rPr lang="en-US" dirty="0"/>
              <a:t>In general Tb6&gt;Tb7</a:t>
            </a:r>
          </a:p>
          <a:p>
            <a:endParaRPr lang="en-US" dirty="0"/>
          </a:p>
          <a:p>
            <a:r>
              <a:rPr lang="en-US" dirty="0"/>
              <a:t>Observations – When lg(</a:t>
            </a:r>
            <a:r>
              <a:rPr lang="en-US" dirty="0" err="1"/>
              <a:t>Ncol</a:t>
            </a:r>
            <a:r>
              <a:rPr lang="en-US" dirty="0"/>
              <a:t>)&lt;13.5 </a:t>
            </a:r>
            <a:r>
              <a:rPr lang="en-US" dirty="0">
                <a:sym typeface="Wingdings" panose="05000000000000000000" pitchFamily="2" charset="2"/>
              </a:rPr>
              <a:t> Tb6&lt;~Tb7 (</a:t>
            </a:r>
            <a:r>
              <a:rPr lang="en-US" dirty="0" err="1">
                <a:sym typeface="Wingdings" panose="05000000000000000000" pitchFamily="2" charset="2"/>
              </a:rPr>
              <a:t>i.e</a:t>
            </a:r>
            <a:r>
              <a:rPr lang="en-US" dirty="0">
                <a:sym typeface="Wingdings" panose="05000000000000000000" pitchFamily="2" charset="2"/>
              </a:rPr>
              <a:t> points 3,5,8,9 , may be 0)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When </a:t>
            </a:r>
            <a:r>
              <a:rPr lang="en-US" dirty="0" err="1">
                <a:sym typeface="Wingdings" panose="05000000000000000000" pitchFamily="2" charset="2"/>
              </a:rPr>
              <a:t>Texe</a:t>
            </a:r>
            <a:r>
              <a:rPr lang="en-US" dirty="0">
                <a:sym typeface="Wingdings" panose="05000000000000000000" pitchFamily="2" charset="2"/>
              </a:rPr>
              <a:t> ~ 10 K (</a:t>
            </a:r>
            <a:r>
              <a:rPr lang="en-US" dirty="0" err="1">
                <a:sym typeface="Wingdings" panose="05000000000000000000" pitchFamily="2" charset="2"/>
              </a:rPr>
              <a:t>i.e</a:t>
            </a:r>
            <a:r>
              <a:rPr lang="en-US" dirty="0">
                <a:sym typeface="Wingdings" panose="05000000000000000000" pitchFamily="2" charset="2"/>
              </a:rPr>
              <a:t> points 1,4) -- &gt; No noticeable change from normal trend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Results:</a:t>
            </a:r>
          </a:p>
          <a:p>
            <a:r>
              <a:rPr lang="en-US" dirty="0">
                <a:sym typeface="Wingdings" panose="05000000000000000000" pitchFamily="2" charset="2"/>
              </a:rPr>
              <a:t>For points where col density is low  Large errors in recovering the parameters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EEB19A-B6A9-47D7-A919-37B85E9C0AC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6359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-  </a:t>
            </a:r>
            <a:r>
              <a:rPr lang="en-US" dirty="0" err="1"/>
              <a:t>Ncol</a:t>
            </a:r>
            <a:r>
              <a:rPr lang="en-US" dirty="0"/>
              <a:t>  and </a:t>
            </a:r>
            <a:r>
              <a:rPr lang="en-US" dirty="0" err="1"/>
              <a:t>Texe</a:t>
            </a:r>
            <a:r>
              <a:rPr lang="en-US" dirty="0"/>
              <a:t> from Normal distribution around mid values</a:t>
            </a:r>
          </a:p>
          <a:p>
            <a:endParaRPr lang="en-US" dirty="0"/>
          </a:p>
          <a:p>
            <a:r>
              <a:rPr lang="en-US" dirty="0"/>
              <a:t>In general Tb6&gt;Tb7</a:t>
            </a:r>
          </a:p>
          <a:p>
            <a:endParaRPr lang="en-US" dirty="0"/>
          </a:p>
          <a:p>
            <a:r>
              <a:rPr lang="en-US" dirty="0"/>
              <a:t>Observations – When lg(</a:t>
            </a:r>
            <a:r>
              <a:rPr lang="en-US" dirty="0" err="1"/>
              <a:t>Ncol</a:t>
            </a:r>
            <a:r>
              <a:rPr lang="en-US" dirty="0"/>
              <a:t>)&lt;13.5 </a:t>
            </a:r>
            <a:r>
              <a:rPr lang="en-US" dirty="0">
                <a:sym typeface="Wingdings" panose="05000000000000000000" pitchFamily="2" charset="2"/>
              </a:rPr>
              <a:t> Tb6&lt;~Tb7 (</a:t>
            </a:r>
            <a:r>
              <a:rPr lang="en-US" dirty="0" err="1">
                <a:sym typeface="Wingdings" panose="05000000000000000000" pitchFamily="2" charset="2"/>
              </a:rPr>
              <a:t>i.e</a:t>
            </a:r>
            <a:r>
              <a:rPr lang="en-US" dirty="0">
                <a:sym typeface="Wingdings" panose="05000000000000000000" pitchFamily="2" charset="2"/>
              </a:rPr>
              <a:t> points 3,5,8,9 , may be 0)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When </a:t>
            </a:r>
            <a:r>
              <a:rPr lang="en-US" dirty="0" err="1">
                <a:sym typeface="Wingdings" panose="05000000000000000000" pitchFamily="2" charset="2"/>
              </a:rPr>
              <a:t>Texe</a:t>
            </a:r>
            <a:r>
              <a:rPr lang="en-US" dirty="0">
                <a:sym typeface="Wingdings" panose="05000000000000000000" pitchFamily="2" charset="2"/>
              </a:rPr>
              <a:t> ~ 10 K (</a:t>
            </a:r>
            <a:r>
              <a:rPr lang="en-US" dirty="0" err="1">
                <a:sym typeface="Wingdings" panose="05000000000000000000" pitchFamily="2" charset="2"/>
              </a:rPr>
              <a:t>i.e</a:t>
            </a:r>
            <a:r>
              <a:rPr lang="en-US" dirty="0">
                <a:sym typeface="Wingdings" panose="05000000000000000000" pitchFamily="2" charset="2"/>
              </a:rPr>
              <a:t> points 1,4) -- &gt; No noticeable change from normal trend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>
                <a:sym typeface="Wingdings" panose="05000000000000000000" pitchFamily="2" charset="2"/>
              </a:rPr>
              <a:t>Results:</a:t>
            </a:r>
          </a:p>
          <a:p>
            <a:r>
              <a:rPr lang="en-US" dirty="0">
                <a:sym typeface="Wingdings" panose="05000000000000000000" pitchFamily="2" charset="2"/>
              </a:rPr>
              <a:t>For points where col density is low  Large errors in recovering the parameters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0EEB19A-B6A9-47D7-A919-37B85E9C0A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10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CBF11-7ED4-41E6-950E-D77D57CC4C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71EC79-0FEA-452E-87A8-9FD6A5F0D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4CE46-9122-4748-AF5C-B509416B5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1CB8A0-17BA-46A2-9D3B-2B9DE138F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0C85E-32DB-4F7F-A8A9-CFB508DFE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8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272DB-C7AA-4190-92A1-4483ABA9C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F53FBD-E23D-4D72-8FA5-8F8368DE36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4A72A-D713-4E92-AAFF-A05BBB6DF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1A26A9-536B-49A5-849D-12B860890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D54FB-1D94-49ED-A378-29B516362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594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7EF93D-500C-44C6-932D-9B64879327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AD094C-0A37-4F04-B677-AD03F772FD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0B14D-E061-40AC-B96D-A773B4260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53C7C-DA14-43F9-A667-84779B874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72D7D-986F-4E47-8E03-434667A18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46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71D15-339E-497A-814C-495BCCC23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22DAB-6153-4BBF-A062-B3DB929DB7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F612E3-CBE3-47C8-8139-CDF769E6C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A24995-5771-4C84-961F-6EEDF5174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8046-527B-4684-A965-29C70B5B1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441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124D0-D67C-4517-B26D-7BE792F30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E826DB-A391-43A7-9BD2-845B84E08A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76C72-9F7C-4D82-AC9C-27ED8A9DF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845633-DD30-4C0D-A024-C49F77073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C70FE-12A0-429B-B94C-DEEDDC5EA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030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B5E03-B766-4CA1-AECF-49606771D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B1C4D-CE72-4D13-82EF-C638D8DDF4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AB80E0-0C21-4CD0-98C7-DF75223444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768C4-1D18-4D2C-BFC2-4B4C7CBBF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1878F-BCFA-4F45-9402-F5261370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928151-F60B-442C-B5CA-BC5FA41A8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074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E4FF1-B9C9-4340-BCAD-3D35B5B94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39F21-844A-4F0D-B649-0C063A57A3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ECFA79-21D0-48A1-8DE1-156A960C4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C4E15E-7736-4AF7-BD67-F69F386182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7C8994-7B94-48BC-AEC9-B26302D94E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2AA3DB-3473-41DE-B522-5EF289C97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71D1E2-444B-46E7-9A09-3978ABD2B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A98FE8-FCF9-47B4-8A6E-00A702BFC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054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5A0A6-5A42-4C80-AC07-FA5A0606BB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430E8E-752E-4754-943F-5A62D2E5B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DB5BD4-F1E5-4297-881E-3AC6C10D9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55FA33-A133-40E3-A11C-2DC459DA5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389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564F1E-3356-470A-920C-0B578E03E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2D5BB2-3D5F-42BC-9986-0897171BF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09665-925D-4C91-9A40-C80FD41BB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33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13DBED-605B-4156-935B-D3D1D6F69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170CF-CA8A-46EA-BC56-BA358DD221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E76F4-8C18-429D-8FDD-ABBAD337F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3042FA-1AC3-467A-BE31-6A13F1C7B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89D39-2306-48D2-8740-2B8DA087C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17292-7EC4-4448-B3BB-801874D28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037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18BC2-9D42-4C02-B31A-63076285D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C3F289-A3FF-4A3B-A1DE-DB1EEA35B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815765-0BF2-4786-B56E-1CB5A0041E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508B4-C165-4BBB-8036-940BFE669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3C70AF-5374-4CB7-B054-462C349ED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D538FC-628E-448E-919B-06FAAD6BBC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484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F0383E-AF2D-446F-ADD0-71FEEBBF3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8C35F7-CEE3-4BB7-BF23-E1EDCF2A29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5BD09-C93E-4417-8B72-3CBCDB2727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5DBB6-CE5F-4F3A-8A22-25FF5A4467D7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7B35CF-447C-4FA1-BFDF-CC6A9D955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3ECFF4-AD9E-4A8B-8DFA-F479869215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905ACF-C08F-41EB-BEB9-A18DDC8F53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068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28D89-5868-4D65-B1C0-D5A58D1D2E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8054BF-C859-450A-8588-852BD11EE1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915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80ADF-6049-4228-BF4E-A7D5A80BF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6367F9BF-6E08-4A06-B834-74F2A27EB7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54" r="9269" b="7368"/>
          <a:stretch/>
        </p:blipFill>
        <p:spPr>
          <a:xfrm>
            <a:off x="0" y="9235"/>
            <a:ext cx="5949418" cy="6705601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01DBB4F-4DCA-4848-B4CC-8C8EF694CF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" r="8249" b="6936"/>
          <a:stretch/>
        </p:blipFill>
        <p:spPr>
          <a:xfrm>
            <a:off x="5949418" y="0"/>
            <a:ext cx="5949418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95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80ADF-6049-4228-BF4E-A7D5A80BF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8A5CFD8-ED27-47E4-B4CC-E17D369739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7" r="8249" b="6802"/>
          <a:stretch/>
        </p:blipFill>
        <p:spPr>
          <a:xfrm>
            <a:off x="5902037" y="-1"/>
            <a:ext cx="6289963" cy="6858001"/>
          </a:xfrm>
          <a:prstGeom prst="rect">
            <a:avLst/>
          </a:prstGeom>
        </p:spPr>
      </p:pic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7B2CB05C-ADB5-47BF-B479-FB11123FAA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0" r="8977" b="8415"/>
          <a:stretch/>
        </p:blipFill>
        <p:spPr>
          <a:xfrm>
            <a:off x="0" y="-1"/>
            <a:ext cx="5902037" cy="6761019"/>
          </a:xfrm>
        </p:spPr>
      </p:pic>
    </p:spTree>
    <p:extLst>
      <p:ext uri="{BB962C8B-B14F-4D97-AF65-F5344CB8AC3E}">
        <p14:creationId xmlns:p14="http://schemas.microsoft.com/office/powerpoint/2010/main" val="1320250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80ADF-6049-4228-BF4E-A7D5A80BFF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253E2D7-A13C-4AE4-8D64-25AA91CA06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r="7877" b="7592"/>
          <a:stretch/>
        </p:blipFill>
        <p:spPr>
          <a:xfrm>
            <a:off x="120072" y="70716"/>
            <a:ext cx="5362296" cy="634855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1051A2A-1E3C-4248-A785-192E15CFE12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86" r="8653" b="7428"/>
          <a:stretch/>
        </p:blipFill>
        <p:spPr>
          <a:xfrm>
            <a:off x="5824113" y="178039"/>
            <a:ext cx="6044614" cy="650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467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04E1E-0C0B-437B-81B1-965994EE4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229725-72E7-4E5A-92CA-F480E89E0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1" r="9508" b="2718"/>
          <a:stretch/>
        </p:blipFill>
        <p:spPr>
          <a:xfrm>
            <a:off x="162045" y="325397"/>
            <a:ext cx="5770507" cy="6207205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C0351-99EC-4D4A-952D-BDE499E626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5" r="8687" b="4148"/>
          <a:stretch/>
        </p:blipFill>
        <p:spPr>
          <a:xfrm>
            <a:off x="5932551" y="275149"/>
            <a:ext cx="6170470" cy="620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070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04E1E-0C0B-437B-81B1-965994EE4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CEFF3A1-FCA8-4A91-A690-E1DC859F2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87" r="8246" b="2498"/>
          <a:stretch/>
        </p:blipFill>
        <p:spPr>
          <a:xfrm>
            <a:off x="184726" y="292387"/>
            <a:ext cx="5800437" cy="612601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8C872D-3036-451F-BBAB-A43FCC826A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6" r="9192" b="4293"/>
          <a:stretch/>
        </p:blipFill>
        <p:spPr>
          <a:xfrm>
            <a:off x="5892801" y="210127"/>
            <a:ext cx="6225308" cy="6126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243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04E1E-0C0B-437B-81B1-965994EE4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229725-72E7-4E5A-92CA-F480E89E09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1" r="9508" b="2718"/>
          <a:stretch/>
        </p:blipFill>
        <p:spPr>
          <a:xfrm>
            <a:off x="3212931" y="131434"/>
            <a:ext cx="5860064" cy="3374712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C0351-99EC-4D4A-952D-BDE499E626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5" r="8687" b="4148"/>
          <a:stretch/>
        </p:blipFill>
        <p:spPr>
          <a:xfrm>
            <a:off x="0" y="3506146"/>
            <a:ext cx="6022109" cy="31311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6997B26-B56E-4A0E-81D2-E21FF66A5F6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6" r="7778" b="3716"/>
          <a:stretch/>
        </p:blipFill>
        <p:spPr>
          <a:xfrm>
            <a:off x="5948218" y="3506146"/>
            <a:ext cx="6175664" cy="313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77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228</Words>
  <Application>Microsoft Office PowerPoint</Application>
  <PresentationFormat>Widescreen</PresentationFormat>
  <Paragraphs>33</Paragraphs>
  <Slides>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mihirkumar</dc:creator>
  <cp:lastModifiedBy>mihirkumar</cp:lastModifiedBy>
  <cp:revision>17</cp:revision>
  <dcterms:created xsi:type="dcterms:W3CDTF">2024-04-24T08:58:43Z</dcterms:created>
  <dcterms:modified xsi:type="dcterms:W3CDTF">2024-05-22T09:11:05Z</dcterms:modified>
</cp:coreProperties>
</file>

<file path=docProps/thumbnail.jpeg>
</file>